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Barlow Medium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95">
          <p15:clr>
            <a:srgbClr val="747775"/>
          </p15:clr>
        </p15:guide>
        <p15:guide id="2" orient="horz" pos="998">
          <p15:clr>
            <a:srgbClr val="747775"/>
          </p15:clr>
        </p15:guide>
        <p15:guide id="3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95" orient="horz"/>
        <p:guide pos="998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rlow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Medium-italic.fntdata"/><Relationship Id="rId30" Type="http://schemas.openxmlformats.org/officeDocument/2006/relationships/font" Target="fonts/BarlowMedium-bold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Barlow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163339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163339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5e1fee75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5e1fee75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5e1fee75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5e1fee75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5e1fee75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5e1fee75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60326235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6032623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032623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6032623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event-related backchannel communication.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60326235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60326235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WhatsApp group f</a:t>
            </a:r>
            <a:r>
              <a:rPr lang="en-GB"/>
              <a:t>or informal communication. You can use it to connect with fellow participants, for example, to coordinate meet-ups and other activities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60326235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60326235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5e1fee75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5e1fee75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r>
              <a:rPr lang="en-GB"/>
              <a:t>e encourage you all to share </a:t>
            </a:r>
            <a:r>
              <a:rPr lang="en-GB">
                <a:solidFill>
                  <a:schemeClr val="dk1"/>
                </a:solidFill>
              </a:rPr>
              <a:t>on social media (especially Twitter/X)</a:t>
            </a:r>
            <a:r>
              <a:rPr lang="en-GB"/>
              <a:t> your thoughts, highlights, memorable moments or just report on what’s happening. Your posts may be featured on our channels.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5e1fee75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5e1fee75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61e70584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61e70584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163339c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163339c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63339ce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63339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163339c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163339c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613c67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613c67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811 applicants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146 registrants (students, 18 %)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37 nationalities (students only)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168 participants (incl. l</a:t>
            </a: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ecturers</a:t>
            </a: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, TAs, organizing team)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c18be86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c18be86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61e705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61e705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5e1fee75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5e1fee75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61e70584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61e70584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Barlow Medium"/>
              <a:buNone/>
              <a:defRPr sz="2800">
                <a:solidFill>
                  <a:srgbClr val="21212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Char char="●"/>
              <a:defRPr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■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■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●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○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Char char="■"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ordic.probabilistic.ai/program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nordic.probabilistic.ai/join-slack-2024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ordic.probabilistic.ai/join-whatsapp-2024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probabilisticai/nordic-probai-2024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nordic.probabilistic.ai/attendance" TargetMode="External"/><Relationship Id="rId4" Type="http://schemas.openxmlformats.org/officeDocument/2006/relationships/hyperlink" Target="https://nordic.probabilistic.ai/attendan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71" y="888150"/>
            <a:ext cx="2715455" cy="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311688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arlow Medium"/>
                <a:ea typeface="Barlow Medium"/>
                <a:cs typeface="Barlow Medium"/>
                <a:sym typeface="Barlow Medium"/>
              </a:rPr>
              <a:t>Nordic Probabilistic AI School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25" y="3763800"/>
            <a:ext cx="19535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850" y="3775862"/>
            <a:ext cx="1478024" cy="3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086" y="3775865"/>
            <a:ext cx="2309320" cy="369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Social </a:t>
            </a:r>
            <a:r>
              <a:rPr lang="en-GB"/>
              <a:t>Program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>
                <a:solidFill>
                  <a:schemeClr val="accent2"/>
                </a:solidFill>
              </a:rPr>
              <a:t>Tuesday (7.15pm) - Banquet Dinner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-GB">
                <a:solidFill>
                  <a:schemeClr val="accent2"/>
                </a:solidFill>
              </a:rPr>
              <a:t>Details in the Program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>
                <a:solidFill>
                  <a:schemeClr val="accent2"/>
                </a:solidFill>
              </a:rPr>
              <a:t>Wednesday (5.30pm) - Poster Session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-GB">
                <a:solidFill>
                  <a:schemeClr val="accent2"/>
                </a:solidFill>
              </a:rPr>
              <a:t>Tapas &amp;  Drinks will be served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-GB">
                <a:solidFill>
                  <a:schemeClr val="accent2"/>
                </a:solidFill>
              </a:rPr>
              <a:t>Thursday (4.45pm) - Canal Tour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-GB">
                <a:solidFill>
                  <a:schemeClr val="accent2"/>
                </a:solidFill>
              </a:rPr>
              <a:t>Details next slide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400" y="514975"/>
            <a:ext cx="3404052" cy="226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01" y="3066950"/>
            <a:ext cx="3404050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Canal Tour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Only 130 spots available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Randomly selected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Link to register on the program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https://nordic.probabilistic.ai/program/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Deadline: Today, 11.59pm.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Notifications by email tomorrow.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Leaving at 4.10pm from the main entrance.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Travel by Metro.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20 mins trip.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Tour starts at 4.45pm. 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201" y="2808400"/>
            <a:ext cx="3404050" cy="19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175" y="445025"/>
            <a:ext cx="1987100" cy="208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Poster Session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When?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Wednesday 5.30pm</a:t>
            </a:r>
            <a:endParaRPr sz="19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Where?</a:t>
            </a:r>
            <a:endParaRPr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Common Area outside Auditorium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Posters can be hang on the walls 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We will provide putty.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Printed Posters will be delivered today. </a:t>
            </a:r>
            <a:endParaRPr sz="1900"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796" y="1309750"/>
            <a:ext cx="3211504" cy="18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500">
                <a:solidFill>
                  <a:srgbClr val="3333FF"/>
                </a:solidFill>
              </a:rPr>
              <a:t>hello@probabilistic.ai</a:t>
            </a:r>
            <a:endParaRPr sz="3500">
              <a:solidFill>
                <a:srgbClr val="3333FF"/>
              </a:solidFill>
            </a:endParaRPr>
          </a:p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Slack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3672475"/>
            <a:ext cx="8520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3333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https://nordic.probabilistic.ai/join-slack-2024</a:t>
            </a:r>
            <a:endParaRPr>
              <a:solidFill>
                <a:srgbClr val="3333FF"/>
              </a:solidFill>
            </a:endParaRPr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1152475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WhatsApp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3672475"/>
            <a:ext cx="8520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3333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https://nordic.probabilistic.ai/join-whatsapp-2024</a:t>
            </a:r>
            <a:endParaRPr>
              <a:solidFill>
                <a:srgbClr val="3333FF"/>
              </a:solidFill>
            </a:endParaRPr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1152475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&amp; Materials &amp; Recordings</a:t>
            </a:r>
            <a:endParaRPr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3672475"/>
            <a:ext cx="85206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3333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https://github.com/probabilisticai/nordic-probai-2024</a:t>
            </a:r>
            <a:endParaRPr>
              <a:solidFill>
                <a:srgbClr val="3333FF"/>
              </a:solidFill>
            </a:endParaRPr>
          </a:p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000" y="1152475"/>
            <a:ext cx="2520000" cy="25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your experience!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3333FF"/>
                </a:solidFill>
              </a:rPr>
              <a:t>#probai</a:t>
            </a:r>
            <a:endParaRPr sz="3200">
              <a:solidFill>
                <a:srgbClr val="3333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>
                <a:solidFill>
                  <a:srgbClr val="3333FF"/>
                </a:solidFill>
              </a:rPr>
              <a:t>@probabilisticai</a:t>
            </a:r>
            <a:endParaRPr sz="3200">
              <a:solidFill>
                <a:srgbClr val="3333FF"/>
              </a:solidFill>
            </a:endParaRPr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Recording &amp; Photography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Lectures are </a:t>
            </a:r>
            <a:r>
              <a:rPr b="1" lang="en-GB"/>
              <a:t>recorded</a:t>
            </a:r>
            <a:r>
              <a:rPr lang="en-GB"/>
              <a:t> and will be shared with the public.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Event will be </a:t>
            </a:r>
            <a:r>
              <a:rPr b="1" lang="en-GB"/>
              <a:t>photographed</a:t>
            </a:r>
            <a:r>
              <a:rPr lang="en-GB"/>
              <a:t>. Photographs used for reporting (incl. Social media) and possibly promotion.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Please </a:t>
            </a:r>
            <a:r>
              <a:rPr b="1" lang="en-GB"/>
              <a:t>report to organizers if you do not wish to appear on recordings and photographs</a:t>
            </a:r>
            <a:r>
              <a:rPr lang="en-GB"/>
              <a:t>, and please, proactively try to avoid exposure.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Group photo</a:t>
            </a:r>
            <a:r>
              <a:rPr lang="en-GB"/>
              <a:t> on Wednesday.</a:t>
            </a:r>
            <a:endParaRPr/>
          </a:p>
        </p:txBody>
      </p:sp>
      <p:sp>
        <p:nvSpPr>
          <p:cNvPr id="196" name="Google Shape;19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speaker: </a:t>
            </a:r>
            <a:br>
              <a:rPr lang="en-GB"/>
            </a:br>
            <a:r>
              <a:rPr lang="en-GB"/>
              <a:t>Silja Renooij, </a:t>
            </a:r>
            <a:r>
              <a:rPr i="1" lang="en-GB"/>
              <a:t>“Introduction to Probabilistic Models”</a:t>
            </a:r>
            <a:endParaRPr i="1"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3213" l="0" r="0" t="0"/>
          <a:stretch/>
        </p:blipFill>
        <p:spPr>
          <a:xfrm>
            <a:off x="2679813" y="1584675"/>
            <a:ext cx="3157350" cy="30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271" y="888150"/>
            <a:ext cx="2715455" cy="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688" y="1729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</a:t>
            </a:r>
            <a:r>
              <a:rPr lang="en-GB">
                <a:solidFill>
                  <a:srgbClr val="212121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GB"/>
              <a:t>to</a:t>
            </a:r>
            <a:r>
              <a:rPr lang="en-GB">
                <a:solidFill>
                  <a:srgbClr val="212121"/>
                </a:solidFill>
                <a:latin typeface="Barlow Medium"/>
                <a:ea typeface="Barlow Medium"/>
                <a:cs typeface="Barlow Medium"/>
                <a:sym typeface="Barlow Medium"/>
              </a:rPr>
              <a:t> Nordic ProbAI 202</a:t>
            </a:r>
            <a:r>
              <a:rPr lang="en-GB"/>
              <a:t>4</a:t>
            </a:r>
            <a:endParaRPr>
              <a:solidFill>
                <a:srgbClr val="21212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841800" y="2989450"/>
            <a:ext cx="74604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Andrés R. Masegosa</a:t>
            </a:r>
            <a:endParaRPr sz="18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General Chair</a:t>
            </a:r>
            <a:endParaRPr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Barlow Medium"/>
                <a:ea typeface="Barlow Medium"/>
                <a:cs typeface="Barlow Medium"/>
                <a:sym typeface="Barlow Medium"/>
              </a:rPr>
              <a:t>Sponsors</a:t>
            </a:r>
            <a:endParaRPr>
              <a:solidFill>
                <a:srgbClr val="21212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778" y="1486725"/>
            <a:ext cx="3392445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3849" y="3186150"/>
            <a:ext cx="2734278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6" y="3186150"/>
            <a:ext cx="4272400" cy="6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12121"/>
                </a:solidFill>
                <a:latin typeface="Barlow Medium"/>
                <a:ea typeface="Barlow Medium"/>
                <a:cs typeface="Barlow Medium"/>
                <a:sym typeface="Barlow Medium"/>
              </a:rPr>
              <a:t>Supporters</a:t>
            </a:r>
            <a:endParaRPr>
              <a:solidFill>
                <a:srgbClr val="21212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101" y="3237762"/>
            <a:ext cx="2733775" cy="95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875" y="3234808"/>
            <a:ext cx="1972245" cy="962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224" y="1584675"/>
            <a:ext cx="2827550" cy="7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250" y="1584670"/>
            <a:ext cx="3655490" cy="7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252254"/>
            <a:ext cx="9144003" cy="564801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Participation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811 applicants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146 registrants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[18% acceptance]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latin typeface="Roboto Mono"/>
                <a:ea typeface="Roboto Mono"/>
                <a:cs typeface="Roboto Mono"/>
                <a:sym typeface="Roboto Mono"/>
              </a:rPr>
              <a:t>37 nationalities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rPr>
              <a:t>168 participants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of Conduct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aim for diversity, inclusion, openness, collaboration, and knowledge sharing.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 welcoming and supportive.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 respectful and keep a good tone.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Collaborate and share knowledge.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Respect personal boundaries.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3333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https://nordic.probabilistic.ai/</a:t>
            </a:r>
            <a:r>
              <a:rPr lang="en-GB">
                <a:solidFill>
                  <a:srgbClr val="3333FF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attendance</a:t>
            </a:r>
            <a:br>
              <a:rPr lang="en-GB"/>
            </a:br>
            <a:r>
              <a:rPr lang="en-GB"/>
              <a:t>(has a link for reporting misconduct)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Wi-Fi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 </a:t>
            </a:r>
            <a:r>
              <a:rPr b="1" lang="en-GB">
                <a:solidFill>
                  <a:srgbClr val="3333FF"/>
                </a:solidFill>
              </a:rPr>
              <a:t>eduroam</a:t>
            </a:r>
            <a:r>
              <a:rPr lang="en-GB"/>
              <a:t> if you have access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Otherwise use </a:t>
            </a:r>
            <a:r>
              <a:rPr b="1" lang="en-GB">
                <a:solidFill>
                  <a:srgbClr val="3333FF"/>
                </a:solidFill>
              </a:rPr>
              <a:t>KU-Guest</a:t>
            </a:r>
            <a:r>
              <a:rPr b="1" lang="en-GB">
                <a:solidFill>
                  <a:srgbClr val="FFC107"/>
                </a:solidFill>
              </a:rPr>
              <a:t> </a:t>
            </a:r>
            <a:br>
              <a:rPr b="1" lang="en-GB">
                <a:solidFill>
                  <a:srgbClr val="FFC107"/>
                </a:solidFill>
              </a:rPr>
            </a:b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9225" y="662175"/>
            <a:ext cx="3429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225" y="2396438"/>
            <a:ext cx="18097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 the website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Kept up-to-date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Busy Schedule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338" l="0" r="0" t="0"/>
          <a:stretch/>
        </p:blipFill>
        <p:spPr>
          <a:xfrm>
            <a:off x="3449800" y="104000"/>
            <a:ext cx="5694199" cy="50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Lunch &amp; </a:t>
            </a:r>
            <a:r>
              <a:rPr lang="en-GB"/>
              <a:t>Coffee</a:t>
            </a:r>
            <a:r>
              <a:rPr lang="en-GB"/>
              <a:t> Breaks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489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chemeClr val="accent2"/>
                </a:solidFill>
              </a:rPr>
              <a:t>Served in the common area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Coffee Breaks: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8.30am  - Coffee and Tea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10.15am </a:t>
            </a:r>
            <a:r>
              <a:rPr lang="en-GB">
                <a:solidFill>
                  <a:schemeClr val="accent2"/>
                </a:solidFill>
              </a:rPr>
              <a:t>  - Coffee, Tea + Fruit. 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-GB">
                <a:solidFill>
                  <a:schemeClr val="accent2"/>
                </a:solidFill>
              </a:rPr>
              <a:t>14.15am  -  Coffee, Tea  + Cake of the day. 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Lunch: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12pm-1pm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Bagels, Bowls and Sandwiches.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Enjoy your lunch at the parks next to the venue. 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 front of the main entrance.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4802" y="383775"/>
            <a:ext cx="2727649" cy="277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888" y="3280924"/>
            <a:ext cx="2705482" cy="1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bAI Whi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